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16" r:id="rId3"/>
    <p:sldId id="323" r:id="rId4"/>
    <p:sldId id="301" r:id="rId5"/>
    <p:sldId id="302" r:id="rId6"/>
    <p:sldId id="305" r:id="rId7"/>
    <p:sldId id="310" r:id="rId8"/>
    <p:sldId id="324" r:id="rId9"/>
    <p:sldId id="325" r:id="rId10"/>
    <p:sldId id="326" r:id="rId11"/>
    <p:sldId id="327" r:id="rId12"/>
    <p:sldId id="328" r:id="rId13"/>
    <p:sldId id="341" r:id="rId14"/>
    <p:sldId id="342" r:id="rId15"/>
    <p:sldId id="329" r:id="rId16"/>
    <p:sldId id="330" r:id="rId17"/>
    <p:sldId id="319" r:id="rId18"/>
    <p:sldId id="343" r:id="rId19"/>
    <p:sldId id="344" r:id="rId20"/>
    <p:sldId id="322" r:id="rId21"/>
    <p:sldId id="339" r:id="rId22"/>
    <p:sldId id="340" r:id="rId23"/>
    <p:sldId id="338" r:id="rId24"/>
    <p:sldId id="320" r:id="rId25"/>
    <p:sldId id="317" r:id="rId26"/>
    <p:sldId id="345" r:id="rId27"/>
    <p:sldId id="295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BD100-242F-DC49-8CB1-09EBB3E7D3F7}" type="datetimeFigureOut">
              <a:rPr lang="en-US" smtClean="0"/>
              <a:t>9/25/19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2C921-2B5A-4944-924F-0AD7962284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100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7BE25-9BCE-0C4D-AA37-2F033272013C}" type="datetimeFigureOut">
              <a:rPr lang="en-US" smtClean="0"/>
              <a:t>9/25/19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212B-A267-5948-AD6B-AD91C8838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454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7BE25-9BCE-0C4D-AA37-2F033272013C}" type="datetimeFigureOut">
              <a:rPr lang="en-US" smtClean="0"/>
              <a:t>9/25/19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212B-A267-5948-AD6B-AD91C8838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41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7BE25-9BCE-0C4D-AA37-2F033272013C}" type="datetimeFigureOut">
              <a:rPr lang="en-US" smtClean="0"/>
              <a:t>9/25/19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212B-A267-5948-AD6B-AD91C8838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87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7BE25-9BCE-0C4D-AA37-2F033272013C}" type="datetimeFigureOut">
              <a:rPr lang="en-US" smtClean="0"/>
              <a:t>9/25/19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212B-A267-5948-AD6B-AD91C8838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00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7BE25-9BCE-0C4D-AA37-2F033272013C}" type="datetimeFigureOut">
              <a:rPr lang="en-US" smtClean="0"/>
              <a:t>9/25/19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212B-A267-5948-AD6B-AD91C8838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40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7BE25-9BCE-0C4D-AA37-2F033272013C}" type="datetimeFigureOut">
              <a:rPr lang="en-US" smtClean="0"/>
              <a:t>9/25/19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212B-A267-5948-AD6B-AD91C8838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374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7BE25-9BCE-0C4D-AA37-2F033272013C}" type="datetimeFigureOut">
              <a:rPr lang="en-US" smtClean="0"/>
              <a:t>9/25/19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212B-A267-5948-AD6B-AD91C8838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12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7BE25-9BCE-0C4D-AA37-2F033272013C}" type="datetimeFigureOut">
              <a:rPr lang="en-US" smtClean="0"/>
              <a:t>9/25/19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212B-A267-5948-AD6B-AD91C8838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16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7BE25-9BCE-0C4D-AA37-2F033272013C}" type="datetimeFigureOut">
              <a:rPr lang="en-US" smtClean="0"/>
              <a:t>9/25/19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212B-A267-5948-AD6B-AD91C8838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274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7BE25-9BCE-0C4D-AA37-2F033272013C}" type="datetimeFigureOut">
              <a:rPr lang="en-US" smtClean="0"/>
              <a:t>9/25/19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212B-A267-5948-AD6B-AD91C8838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129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7BE25-9BCE-0C4D-AA37-2F033272013C}" type="datetimeFigureOut">
              <a:rPr lang="en-US" smtClean="0"/>
              <a:t>9/25/19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212B-A267-5948-AD6B-AD91C8838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4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7BE25-9BCE-0C4D-AA37-2F033272013C}" type="datetimeFigureOut">
              <a:rPr lang="en-US" smtClean="0"/>
              <a:t>9/25/19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9212B-A267-5948-AD6B-AD91C8838A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337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aume.bacardit@newcastle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abs/1307.4186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CSC3423 – Biologically-Inspired Computing</a:t>
            </a:r>
            <a:br>
              <a:rPr lang="en-GB" dirty="0"/>
            </a:br>
            <a:r>
              <a:rPr lang="en-GB" dirty="0"/>
              <a:t>L01 – Introduction to the module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Jaume Bacardit</a:t>
            </a:r>
          </a:p>
          <a:p>
            <a:r>
              <a:rPr lang="en-GB" dirty="0">
                <a:hlinkClick r:id="rId2"/>
              </a:rPr>
              <a:t>Jaume.bacardit@newcastle.ac.uk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4812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Imagine that you need to find the shortest route that connects N cities without passing more than once through each city</a:t>
            </a:r>
          </a:p>
          <a:p>
            <a:pPr lvl="1"/>
            <a:r>
              <a:rPr lang="en-GB" dirty="0"/>
              <a:t>Trade Salesman Problem (TSP)</a:t>
            </a:r>
          </a:p>
          <a:p>
            <a:r>
              <a:rPr lang="en-GB" dirty="0"/>
              <a:t>You have to schedule the football games on Boxing day and New Year’s day</a:t>
            </a:r>
          </a:p>
          <a:p>
            <a:pPr lvl="1"/>
            <a:r>
              <a:rPr lang="en-GB" dirty="0"/>
              <a:t>Minimising the distance that the fans have to travel</a:t>
            </a:r>
          </a:p>
          <a:p>
            <a:pPr lvl="1"/>
            <a:r>
              <a:rPr lang="en-GB" dirty="0"/>
              <a:t>Avoiding clashes (e.g. Man </a:t>
            </a:r>
            <a:r>
              <a:rPr lang="en-GB" dirty="0" err="1"/>
              <a:t>Utd</a:t>
            </a:r>
            <a:r>
              <a:rPr lang="en-GB" dirty="0"/>
              <a:t> and Man City playing at home on the same day)</a:t>
            </a:r>
          </a:p>
        </p:txBody>
      </p:sp>
    </p:spTree>
    <p:extLst>
      <p:ext uri="{BB962C8B-B14F-4D97-AF65-F5344CB8AC3E}">
        <p14:creationId xmlns:p14="http://schemas.microsoft.com/office/powerpoint/2010/main" val="1198531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All these problems look different, but they have two things in common:</a:t>
            </a:r>
          </a:p>
          <a:p>
            <a:pPr lvl="1"/>
            <a:r>
              <a:rPr lang="en-GB" dirty="0"/>
              <a:t>A specification of a candidate solution (i.e. a data structure)</a:t>
            </a:r>
          </a:p>
          <a:p>
            <a:pPr lvl="2"/>
            <a:r>
              <a:rPr lang="en-GB" dirty="0"/>
              <a:t>City1 </a:t>
            </a:r>
            <a:r>
              <a:rPr lang="en-GB" dirty="0">
                <a:sym typeface="Wingdings"/>
              </a:rPr>
              <a:t> City4  City3  City 1</a:t>
            </a:r>
          </a:p>
          <a:p>
            <a:pPr lvl="1"/>
            <a:r>
              <a:rPr lang="en-GB" dirty="0">
                <a:sym typeface="Wingdings"/>
              </a:rPr>
              <a:t>A mathematical formula to assess how good is each candidate solution</a:t>
            </a:r>
          </a:p>
          <a:p>
            <a:pPr lvl="2"/>
            <a:r>
              <a:rPr lang="en-GB" dirty="0">
                <a:sym typeface="Wingdings"/>
              </a:rPr>
              <a:t>Objective function (also known as fitness function)</a:t>
            </a:r>
          </a:p>
          <a:p>
            <a:pPr lvl="2"/>
            <a:r>
              <a:rPr lang="en-GB" dirty="0">
                <a:sym typeface="Wingdings"/>
              </a:rPr>
              <a:t>Optionally, a list of constraints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1689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“Programs that automatically learn from experience” [Tom Mitchell]</a:t>
            </a:r>
          </a:p>
          <a:p>
            <a:pPr lvl="1"/>
            <a:r>
              <a:rPr lang="en-GB" dirty="0"/>
              <a:t>A computer program that based on the ratings you give to movies, can recommend you new movies to see</a:t>
            </a:r>
          </a:p>
          <a:p>
            <a:endParaRPr lang="en-GB" dirty="0"/>
          </a:p>
          <a:p>
            <a:r>
              <a:rPr lang="en-GB" dirty="0"/>
              <a:t>In general, given large sets of data, building programs that find patterns in it</a:t>
            </a:r>
          </a:p>
        </p:txBody>
      </p:sp>
    </p:spTree>
    <p:extLst>
      <p:ext uri="{BB962C8B-B14F-4D97-AF65-F5344CB8AC3E}">
        <p14:creationId xmlns:p14="http://schemas.microsoft.com/office/powerpoint/2010/main" val="1972159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Remember Matrix?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59" y="2430463"/>
            <a:ext cx="4064000" cy="369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5" y="2835056"/>
            <a:ext cx="3977609" cy="22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see in here?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612750"/>
              </p:ext>
            </p:extLst>
          </p:nvPr>
        </p:nvGraphicFramePr>
        <p:xfrm>
          <a:off x="177552" y="1600200"/>
          <a:ext cx="24892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Worksheet" r:id="rId3" imgW="2489200" imgH="4013200" progId="Excel.Sheet.12">
                  <p:embed/>
                </p:oleObj>
              </mc:Choice>
              <mc:Fallback>
                <p:oleObj name="Worksheet" r:id="rId3" imgW="2489200" imgH="4013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552" y="1600200"/>
                        <a:ext cx="24892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Check-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10" y="1407034"/>
            <a:ext cx="5250889" cy="28795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78739" y="4289871"/>
            <a:ext cx="654849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sv-SE" sz="1600" b="1" dirty="0"/>
              <a:t>If</a:t>
            </a:r>
            <a:r>
              <a:rPr lang="sv-SE" sz="1600" dirty="0"/>
              <a:t> att3&lt;1.257 </a:t>
            </a:r>
            <a:r>
              <a:rPr lang="sv-SE" sz="1600" b="1" dirty="0"/>
              <a:t>and</a:t>
            </a:r>
            <a:r>
              <a:rPr lang="sv-SE" sz="1600" dirty="0"/>
              <a:t> att4&gt;1.741 </a:t>
            </a:r>
            <a:r>
              <a:rPr lang="sv-SE" sz="1600" b="1" dirty="0" err="1"/>
              <a:t>then</a:t>
            </a:r>
            <a:r>
              <a:rPr lang="sv-SE" sz="1600" dirty="0"/>
              <a:t> </a:t>
            </a:r>
            <a:r>
              <a:rPr lang="sv-SE" sz="1600" dirty="0" err="1"/>
              <a:t>predict</a:t>
            </a:r>
            <a:r>
              <a:rPr lang="sv-SE" sz="1600" dirty="0"/>
              <a:t> 3</a:t>
            </a:r>
          </a:p>
          <a:p>
            <a:pPr marL="342900" indent="-342900">
              <a:buFont typeface="+mj-lt"/>
              <a:buAutoNum type="arabicPeriod"/>
            </a:pPr>
            <a:r>
              <a:rPr lang="sv-SE" sz="1600" b="1" dirty="0"/>
              <a:t>If</a:t>
            </a:r>
            <a:r>
              <a:rPr lang="sv-SE" sz="1600" dirty="0"/>
              <a:t> att3&gt;1.746 </a:t>
            </a:r>
            <a:r>
              <a:rPr lang="sv-SE" sz="1600" b="1" dirty="0"/>
              <a:t>and</a:t>
            </a:r>
            <a:r>
              <a:rPr lang="sv-SE" sz="1600" dirty="0"/>
              <a:t> att4&lt;1.252 </a:t>
            </a:r>
            <a:r>
              <a:rPr lang="sv-SE" sz="1600" b="1" dirty="0" err="1"/>
              <a:t>then</a:t>
            </a:r>
            <a:r>
              <a:rPr lang="sv-SE" sz="1600" dirty="0"/>
              <a:t> </a:t>
            </a:r>
            <a:r>
              <a:rPr lang="sv-SE" sz="1600" dirty="0" err="1"/>
              <a:t>predict</a:t>
            </a:r>
            <a:r>
              <a:rPr lang="sv-SE" sz="1600" dirty="0"/>
              <a:t> 3</a:t>
            </a:r>
          </a:p>
          <a:p>
            <a:pPr marL="342900" indent="-342900">
              <a:buFont typeface="+mj-lt"/>
              <a:buAutoNum type="arabicPeriod"/>
            </a:pPr>
            <a:r>
              <a:rPr lang="sv-SE" sz="1600" b="1" dirty="0"/>
              <a:t>If</a:t>
            </a:r>
            <a:r>
              <a:rPr lang="sv-SE" sz="1600" dirty="0"/>
              <a:t> att3&gt;1.748 </a:t>
            </a:r>
            <a:r>
              <a:rPr lang="sv-SE" sz="1600" b="1" dirty="0"/>
              <a:t>and</a:t>
            </a:r>
            <a:r>
              <a:rPr lang="sv-SE" sz="1600" dirty="0"/>
              <a:t> att4 in [1.495,1.771] </a:t>
            </a:r>
            <a:r>
              <a:rPr lang="sv-SE" sz="1600" b="1" dirty="0" err="1"/>
              <a:t>then</a:t>
            </a:r>
            <a:r>
              <a:rPr lang="sv-SE" sz="1600" dirty="0"/>
              <a:t> </a:t>
            </a:r>
            <a:r>
              <a:rPr lang="sv-SE" sz="1600" dirty="0" err="1"/>
              <a:t>predict</a:t>
            </a:r>
            <a:r>
              <a:rPr lang="sv-SE" sz="1600" dirty="0"/>
              <a:t> 3</a:t>
            </a:r>
          </a:p>
          <a:p>
            <a:pPr marL="342900" indent="-342900">
              <a:buFont typeface="+mj-lt"/>
              <a:buAutoNum type="arabicPeriod"/>
            </a:pPr>
            <a:r>
              <a:rPr lang="sv-SE" sz="1600" b="1" dirty="0"/>
              <a:t>If</a:t>
            </a:r>
            <a:r>
              <a:rPr lang="sv-SE" sz="1600" dirty="0"/>
              <a:t> att3 in [1.487,1.750] </a:t>
            </a:r>
            <a:r>
              <a:rPr lang="sv-SE" sz="1600" b="1" dirty="0"/>
              <a:t>and</a:t>
            </a:r>
            <a:r>
              <a:rPr lang="sv-SE" sz="1600" dirty="0"/>
              <a:t> att4 in [1.248,1.504 </a:t>
            </a:r>
            <a:r>
              <a:rPr lang="sv-SE" sz="1600" b="1" dirty="0" err="1"/>
              <a:t>then</a:t>
            </a:r>
            <a:r>
              <a:rPr lang="sv-SE" sz="1600" dirty="0"/>
              <a:t> </a:t>
            </a:r>
            <a:r>
              <a:rPr lang="sv-SE" sz="1600" dirty="0" err="1"/>
              <a:t>predict</a:t>
            </a:r>
            <a:r>
              <a:rPr lang="sv-SE" sz="1600" dirty="0"/>
              <a:t> 3</a:t>
            </a:r>
          </a:p>
          <a:p>
            <a:pPr marL="342900" indent="-342900">
              <a:buFont typeface="+mj-lt"/>
              <a:buAutoNum type="arabicPeriod"/>
            </a:pPr>
            <a:r>
              <a:rPr lang="sv-SE" sz="1600" b="1" dirty="0"/>
              <a:t>If</a:t>
            </a:r>
            <a:r>
              <a:rPr lang="sv-SE" sz="1600" dirty="0"/>
              <a:t> att3&lt;1.263 </a:t>
            </a:r>
            <a:r>
              <a:rPr lang="sv-SE" sz="1600" b="1" dirty="0"/>
              <a:t>and</a:t>
            </a:r>
            <a:r>
              <a:rPr lang="sv-SE" sz="1600" dirty="0"/>
              <a:t> att4 in [1.250,1.487] </a:t>
            </a:r>
            <a:r>
              <a:rPr lang="sv-SE" sz="1600" b="1" dirty="0" err="1"/>
              <a:t>then</a:t>
            </a:r>
            <a:r>
              <a:rPr lang="sv-SE" sz="1600" dirty="0"/>
              <a:t> </a:t>
            </a:r>
            <a:r>
              <a:rPr lang="sv-SE" sz="1600" dirty="0" err="1"/>
              <a:t>predict</a:t>
            </a:r>
            <a:r>
              <a:rPr lang="sv-SE" sz="1600" dirty="0"/>
              <a:t> 3</a:t>
            </a:r>
          </a:p>
          <a:p>
            <a:pPr marL="342900" indent="-342900">
              <a:buFont typeface="+mj-lt"/>
              <a:buAutoNum type="arabicPeriod"/>
            </a:pPr>
            <a:r>
              <a:rPr lang="sv-SE" sz="1600" b="1" dirty="0"/>
              <a:t>If</a:t>
            </a:r>
            <a:r>
              <a:rPr lang="sv-SE" sz="1600" dirty="0"/>
              <a:t> att3 in [1.250,1.515] </a:t>
            </a:r>
            <a:r>
              <a:rPr lang="sv-SE" sz="1600" b="1" dirty="0"/>
              <a:t>and</a:t>
            </a:r>
            <a:r>
              <a:rPr lang="sv-SE" sz="1600" dirty="0"/>
              <a:t> att4&lt;1.258] </a:t>
            </a:r>
            <a:r>
              <a:rPr lang="sv-SE" sz="1600" b="1" dirty="0" err="1"/>
              <a:t>then</a:t>
            </a:r>
            <a:r>
              <a:rPr lang="sv-SE" sz="1600" dirty="0"/>
              <a:t> </a:t>
            </a:r>
            <a:r>
              <a:rPr lang="sv-SE" sz="1600" dirty="0" err="1"/>
              <a:t>predict</a:t>
            </a:r>
            <a:r>
              <a:rPr lang="sv-SE" sz="1600" dirty="0"/>
              <a:t> 3</a:t>
            </a:r>
          </a:p>
          <a:p>
            <a:pPr marL="342900" indent="-342900">
              <a:buFont typeface="+mj-lt"/>
              <a:buAutoNum type="arabicPeriod"/>
            </a:pPr>
            <a:r>
              <a:rPr lang="sv-SE" sz="1600" b="1" dirty="0"/>
              <a:t>If</a:t>
            </a:r>
            <a:r>
              <a:rPr lang="sv-SE" sz="1600" dirty="0"/>
              <a:t> att3 in [1.501,1.746] </a:t>
            </a:r>
            <a:r>
              <a:rPr lang="sv-SE" sz="1600" b="1" dirty="0"/>
              <a:t>and</a:t>
            </a:r>
            <a:r>
              <a:rPr lang="sv-SE" sz="1600" dirty="0"/>
              <a:t> att4&gt;1.743] </a:t>
            </a:r>
            <a:r>
              <a:rPr lang="sv-SE" sz="1600" b="1" dirty="0" err="1"/>
              <a:t>then</a:t>
            </a:r>
            <a:r>
              <a:rPr lang="sv-SE" sz="1600" dirty="0"/>
              <a:t> </a:t>
            </a:r>
            <a:r>
              <a:rPr lang="sv-SE" sz="1600" dirty="0" err="1"/>
              <a:t>predict</a:t>
            </a:r>
            <a:r>
              <a:rPr lang="sv-SE" sz="1600" dirty="0"/>
              <a:t> 3</a:t>
            </a:r>
          </a:p>
          <a:p>
            <a:pPr marL="342900" indent="-342900">
              <a:buFont typeface="+mj-lt"/>
              <a:buAutoNum type="arabicPeriod"/>
            </a:pPr>
            <a:r>
              <a:rPr lang="sv-SE" sz="1600" b="1" dirty="0"/>
              <a:t>If</a:t>
            </a:r>
            <a:r>
              <a:rPr lang="sv-SE" sz="1600" dirty="0"/>
              <a:t> att3 in [1.249,1.499] </a:t>
            </a:r>
            <a:r>
              <a:rPr lang="sv-SE" sz="1600" b="1" dirty="0"/>
              <a:t>and</a:t>
            </a:r>
            <a:r>
              <a:rPr lang="sv-SE" sz="1600" dirty="0"/>
              <a:t> att4 in [1.497,1.752] </a:t>
            </a:r>
            <a:r>
              <a:rPr lang="sv-SE" sz="1600" b="1" dirty="0" err="1"/>
              <a:t>then</a:t>
            </a:r>
            <a:r>
              <a:rPr lang="sv-SE" sz="1600" dirty="0"/>
              <a:t> </a:t>
            </a:r>
            <a:r>
              <a:rPr lang="sv-SE" sz="1600" dirty="0" err="1"/>
              <a:t>predict</a:t>
            </a:r>
            <a:r>
              <a:rPr lang="sv-SE" sz="1600" dirty="0"/>
              <a:t> 3</a:t>
            </a:r>
          </a:p>
          <a:p>
            <a:pPr marL="342900" indent="-342900">
              <a:buFont typeface="+mj-lt"/>
              <a:buAutoNum type="arabicPeriod"/>
            </a:pPr>
            <a:r>
              <a:rPr lang="sv-SE" sz="1600" b="1" dirty="0"/>
              <a:t>If</a:t>
            </a:r>
            <a:r>
              <a:rPr lang="sv-SE" sz="1600" dirty="0"/>
              <a:t> att3&lt;1.250 and </a:t>
            </a:r>
            <a:r>
              <a:rPr lang="sv-SE" sz="1600" b="1" dirty="0"/>
              <a:t>att4</a:t>
            </a:r>
            <a:r>
              <a:rPr lang="sv-SE" sz="1600" dirty="0"/>
              <a:t> in [1.250,1.507] </a:t>
            </a:r>
            <a:r>
              <a:rPr lang="sv-SE" sz="1600" b="1" dirty="0" err="1"/>
              <a:t>then</a:t>
            </a:r>
            <a:r>
              <a:rPr lang="sv-SE" sz="1600" dirty="0"/>
              <a:t> </a:t>
            </a:r>
            <a:r>
              <a:rPr lang="sv-SE" sz="1600" dirty="0" err="1"/>
              <a:t>predict</a:t>
            </a:r>
            <a:r>
              <a:rPr lang="sv-SE" sz="1600" dirty="0"/>
              <a:t> 3</a:t>
            </a:r>
          </a:p>
          <a:p>
            <a:pPr marL="342900" indent="-342900">
              <a:buFont typeface="+mj-lt"/>
              <a:buAutoNum type="arabicPeriod"/>
            </a:pPr>
            <a:r>
              <a:rPr lang="sv-SE" sz="1600" dirty="0" err="1"/>
              <a:t>Anything</a:t>
            </a:r>
            <a:r>
              <a:rPr lang="sv-SE" sz="1600" dirty="0"/>
              <a:t> </a:t>
            </a:r>
            <a:r>
              <a:rPr lang="sv-SE" sz="1600" dirty="0" err="1"/>
              <a:t>else</a:t>
            </a:r>
            <a:r>
              <a:rPr lang="sv-SE" sz="1600" dirty="0"/>
              <a:t> </a:t>
            </a:r>
            <a:r>
              <a:rPr lang="sv-SE" sz="1600" b="1" dirty="0"/>
              <a:t>-&gt; </a:t>
            </a:r>
            <a:r>
              <a:rPr lang="sv-SE" sz="1600" b="1" dirty="0" err="1"/>
              <a:t>predict</a:t>
            </a:r>
            <a:r>
              <a:rPr lang="sv-SE" sz="1600" b="1" dirty="0"/>
              <a:t> </a:t>
            </a:r>
            <a:r>
              <a:rPr lang="sv-SE" sz="1600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 rot="5400000">
            <a:off x="1119706" y="5890747"/>
            <a:ext cx="6990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3353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Simulating how a system is going to change through time</a:t>
            </a:r>
          </a:p>
          <a:p>
            <a:r>
              <a:rPr lang="en-GB" dirty="0"/>
              <a:t>System:</a:t>
            </a:r>
          </a:p>
          <a:p>
            <a:pPr lvl="1"/>
            <a:r>
              <a:rPr lang="en-GB" dirty="0"/>
              <a:t>Set of components of the system</a:t>
            </a:r>
          </a:p>
          <a:p>
            <a:pPr lvl="1"/>
            <a:r>
              <a:rPr lang="en-GB" dirty="0"/>
              <a:t>How the components interact between them</a:t>
            </a:r>
          </a:p>
          <a:p>
            <a:pPr lvl="1"/>
            <a:endParaRPr lang="en-GB" dirty="0"/>
          </a:p>
          <a:p>
            <a:r>
              <a:rPr lang="en-GB" dirty="0"/>
              <a:t>Modelling the functioning of a cell/organ/whole living organism</a:t>
            </a:r>
          </a:p>
          <a:p>
            <a:r>
              <a:rPr lang="en-GB" dirty="0"/>
              <a:t>Modelling the traffic patterns of a city</a:t>
            </a:r>
          </a:p>
        </p:txBody>
      </p:sp>
    </p:spTree>
    <p:extLst>
      <p:ext uri="{BB962C8B-B14F-4D97-AF65-F5344CB8AC3E}">
        <p14:creationId xmlns:p14="http://schemas.microsoft.com/office/powerpoint/2010/main" val="1979018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Build a computer program that learns how to drive a racing car (or play the game of GO)</a:t>
            </a:r>
          </a:p>
          <a:p>
            <a:r>
              <a:rPr lang="en-GB" dirty="0"/>
              <a:t>Moving a robot in a manufacturing plant</a:t>
            </a:r>
          </a:p>
        </p:txBody>
      </p:sp>
    </p:spTree>
    <p:extLst>
      <p:ext uri="{BB962C8B-B14F-4D97-AF65-F5344CB8AC3E}">
        <p14:creationId xmlns:p14="http://schemas.microsoft.com/office/powerpoint/2010/main" val="510799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Bio-inspired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Evolutionary Computation</a:t>
            </a:r>
          </a:p>
          <a:p>
            <a:r>
              <a:rPr lang="en-US" dirty="0"/>
              <a:t>Swarm Intelligence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Cellular Automata</a:t>
            </a:r>
          </a:p>
          <a:p>
            <a:r>
              <a:rPr lang="en-US" dirty="0"/>
              <a:t>DNA Computing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8189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family of algorithms inspired in the process of evolution: adaptation of a set of individuals to an environment (natural selection)</a:t>
            </a:r>
          </a:p>
          <a:p>
            <a:pPr lvl="1"/>
            <a:r>
              <a:rPr lang="en-US" dirty="0"/>
              <a:t>Environment: objective function</a:t>
            </a:r>
          </a:p>
          <a:p>
            <a:r>
              <a:rPr lang="en-GB" dirty="0">
                <a:sym typeface="Wingdings"/>
              </a:rPr>
              <a:t>Exploration of new solutions inspired by genetics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896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Algorithms that solve a problem by the coordinated effort by a set of agents</a:t>
            </a:r>
          </a:p>
          <a:p>
            <a:pPr lvl="1"/>
            <a:r>
              <a:rPr lang="en-US" dirty="0"/>
              <a:t>Agent: elements that explore the possible solutions to a problem</a:t>
            </a:r>
          </a:p>
          <a:p>
            <a:r>
              <a:rPr lang="en-US" dirty="0"/>
              <a:t>Key detail: there is no central coordination between these set of agents</a:t>
            </a:r>
          </a:p>
          <a:p>
            <a:pPr lvl="1"/>
            <a:r>
              <a:rPr lang="en-US" dirty="0"/>
              <a:t>Behavior is bottom-up</a:t>
            </a:r>
          </a:p>
          <a:p>
            <a:r>
              <a:rPr lang="en-US" dirty="0"/>
              <a:t>Several algorithms</a:t>
            </a:r>
          </a:p>
          <a:p>
            <a:pPr lvl="1"/>
            <a:r>
              <a:rPr lang="en-US" dirty="0"/>
              <a:t>Ant Colony </a:t>
            </a:r>
            <a:r>
              <a:rPr lang="en-US" dirty="0" err="1"/>
              <a:t>Optimisation</a:t>
            </a:r>
            <a:endParaRPr lang="en-US" dirty="0"/>
          </a:p>
          <a:p>
            <a:pPr lvl="1"/>
            <a:r>
              <a:rPr lang="en-US" dirty="0"/>
              <a:t>Particle Swarm </a:t>
            </a:r>
            <a:r>
              <a:rPr lang="en-US" dirty="0" err="1"/>
              <a:t>Optimisation</a:t>
            </a:r>
            <a:endParaRPr lang="en-US" dirty="0"/>
          </a:p>
          <a:p>
            <a:r>
              <a:rPr lang="en-GB" dirty="0"/>
              <a:t>They can be applied to the same range of problems as EC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379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Biological systems</a:t>
            </a:r>
          </a:p>
          <a:p>
            <a:r>
              <a:rPr lang="en-GB" dirty="0"/>
              <a:t>Computational tasks</a:t>
            </a:r>
          </a:p>
          <a:p>
            <a:r>
              <a:rPr lang="en-GB" dirty="0"/>
              <a:t>Brief overview of bio-inspired algorithms</a:t>
            </a:r>
          </a:p>
          <a:p>
            <a:r>
              <a:rPr lang="en-GB" dirty="0"/>
              <a:t>Admin bits</a:t>
            </a:r>
          </a:p>
        </p:txBody>
      </p:sp>
    </p:spTree>
    <p:extLst>
      <p:ext uri="{BB962C8B-B14F-4D97-AF65-F5344CB8AC3E}">
        <p14:creationId xmlns:p14="http://schemas.microsoft.com/office/powerpoint/2010/main" val="580944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set of processing elements inspired in natural neuron(s) connected between them with a variety of patterns</a:t>
            </a:r>
          </a:p>
          <a:p>
            <a:r>
              <a:rPr lang="en-GB" dirty="0"/>
              <a:t>Solving problems of learning/control</a:t>
            </a:r>
          </a:p>
          <a:p>
            <a:pPr lvl="1"/>
            <a:r>
              <a:rPr lang="en-GB" dirty="0"/>
              <a:t>Classification</a:t>
            </a:r>
          </a:p>
          <a:p>
            <a:pPr lvl="1"/>
            <a:r>
              <a:rPr lang="en-GB" dirty="0"/>
              <a:t>Controlling robots</a:t>
            </a:r>
          </a:p>
          <a:p>
            <a:pPr lvl="1"/>
            <a:r>
              <a:rPr lang="en-GB" dirty="0"/>
              <a:t>Visual recognition</a:t>
            </a:r>
          </a:p>
          <a:p>
            <a:r>
              <a:rPr lang="en-GB" dirty="0"/>
              <a:t>Deep Learning: ANNs on steroids</a:t>
            </a:r>
          </a:p>
          <a:p>
            <a:pPr lvl="1"/>
            <a:r>
              <a:rPr lang="en-GB" dirty="0"/>
              <a:t>Hottest topic in AI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207469" y="3557273"/>
            <a:ext cx="4769640" cy="1410194"/>
            <a:chOff x="974725" y="2057400"/>
            <a:chExt cx="7559675" cy="2743200"/>
          </a:xfrm>
        </p:grpSpPr>
        <p:sp>
          <p:nvSpPr>
            <p:cNvPr id="4" name="Oval 3"/>
            <p:cNvSpPr>
              <a:spLocks noChangeArrowheads="1"/>
            </p:cNvSpPr>
            <p:nvPr/>
          </p:nvSpPr>
          <p:spPr bwMode="auto">
            <a:xfrm>
              <a:off x="2438400" y="205740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2438400" y="281940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2438400" y="358140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2438400" y="434340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2895600" y="2286000"/>
              <a:ext cx="1905000" cy="990600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2895600" y="3124200"/>
              <a:ext cx="1828800" cy="304800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V="1">
              <a:off x="2895600" y="3505200"/>
              <a:ext cx="1905000" cy="304800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2895600" y="3581400"/>
              <a:ext cx="1905000" cy="990600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4724400" y="320040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4724400" y="388620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4724400" y="251460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2819400" y="2438400"/>
              <a:ext cx="1905000" cy="457200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2743200" y="2514600"/>
              <a:ext cx="1981200" cy="1447800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V="1">
              <a:off x="2895600" y="2895600"/>
              <a:ext cx="1905000" cy="76200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2895600" y="3200400"/>
              <a:ext cx="1828800" cy="914400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 flipV="1">
              <a:off x="2895600" y="2895600"/>
              <a:ext cx="1905000" cy="762000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2895600" y="3886200"/>
              <a:ext cx="1828800" cy="304800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 flipV="1">
              <a:off x="2819400" y="2971800"/>
              <a:ext cx="1981200" cy="1524000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V="1">
              <a:off x="2895600" y="4191000"/>
              <a:ext cx="1905000" cy="457200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6172200" y="320040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5181600" y="2819400"/>
              <a:ext cx="1066800" cy="609600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>
              <a:off x="5181600" y="3429000"/>
              <a:ext cx="990600" cy="76200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 flipV="1">
              <a:off x="5181600" y="3505200"/>
              <a:ext cx="1066800" cy="609600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6629400" y="3429000"/>
              <a:ext cx="838200" cy="0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1676400" y="2209800"/>
              <a:ext cx="76200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>
              <a:off x="1676400" y="3048000"/>
              <a:ext cx="76200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1676400" y="3810000"/>
              <a:ext cx="76200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1676400" y="4572000"/>
              <a:ext cx="76200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974725" y="2895600"/>
              <a:ext cx="549275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eaVert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GB">
                  <a:solidFill>
                    <a:schemeClr val="tx2"/>
                  </a:solidFill>
                </a:rPr>
                <a:t>Inputs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7315200" y="2743200"/>
              <a:ext cx="1219200" cy="381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GB" sz="1600" dirty="0">
                  <a:solidFill>
                    <a:schemeClr val="tx2"/>
                  </a:solidFill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713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 Light" charset="0"/>
              </a:rPr>
              <a:t>Cellular Automata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n-ea"/>
              </a:rPr>
              <a:t>A discrete model for computing interactions between elements in a system.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n-ea"/>
              </a:rPr>
              <a:t>Each element in the system is represented by cells oriented in an n-dimensional grid.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n-ea"/>
              </a:rPr>
              <a:t>Defined by: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n-ea"/>
              </a:rPr>
              <a:t>A neighborhood function.</a:t>
            </a: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ea typeface="+mn-ea"/>
            </a:endParaRP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n-ea"/>
              </a:rPr>
              <a:t>A transition function</a:t>
            </a: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ea typeface="+mn-ea"/>
              </a:rPr>
              <a:t>   (set of rules).</a:t>
            </a:r>
          </a:p>
        </p:txBody>
      </p:sp>
      <p:pic>
        <p:nvPicPr>
          <p:cNvPr id="2052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621" y="3598863"/>
            <a:ext cx="2506662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3" name="Group 143"/>
          <p:cNvGrpSpPr>
            <a:grpSpLocks/>
          </p:cNvGrpSpPr>
          <p:nvPr/>
        </p:nvGrpSpPr>
        <p:grpSpPr bwMode="auto">
          <a:xfrm>
            <a:off x="5276850" y="4827588"/>
            <a:ext cx="2105025" cy="1484312"/>
            <a:chOff x="1143000" y="2286000"/>
            <a:chExt cx="5562600" cy="3962400"/>
          </a:xfrm>
        </p:grpSpPr>
        <p:grpSp>
          <p:nvGrpSpPr>
            <p:cNvPr id="2054" name="Group 6"/>
            <p:cNvGrpSpPr>
              <a:grpSpLocks/>
            </p:cNvGrpSpPr>
            <p:nvPr/>
          </p:nvGrpSpPr>
          <p:grpSpPr bwMode="auto">
            <a:xfrm>
              <a:off x="2667000" y="2286000"/>
              <a:ext cx="914400" cy="914400"/>
              <a:chOff x="1680" y="1440"/>
              <a:chExt cx="576" cy="576"/>
            </a:xfrm>
          </p:grpSpPr>
          <p:sp>
            <p:nvSpPr>
              <p:cNvPr id="2177" name="Rectangle 7"/>
              <p:cNvSpPr>
                <a:spLocks noChangeArrowheads="1"/>
              </p:cNvSpPr>
              <p:nvPr/>
            </p:nvSpPr>
            <p:spPr bwMode="auto">
              <a:xfrm>
                <a:off x="1680" y="1440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78" name="Rectangle 8"/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79" name="Rectangle 9"/>
              <p:cNvSpPr>
                <a:spLocks noChangeArrowheads="1"/>
              </p:cNvSpPr>
              <p:nvPr/>
            </p:nvSpPr>
            <p:spPr bwMode="auto">
              <a:xfrm>
                <a:off x="2064" y="1440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80" name="Rectangle 10"/>
              <p:cNvSpPr>
                <a:spLocks noChangeArrowheads="1"/>
              </p:cNvSpPr>
              <p:nvPr/>
            </p:nvSpPr>
            <p:spPr bwMode="auto">
              <a:xfrm>
                <a:off x="1680" y="1632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81" name="Rectangle 11"/>
              <p:cNvSpPr>
                <a:spLocks noChangeArrowheads="1"/>
              </p:cNvSpPr>
              <p:nvPr/>
            </p:nvSpPr>
            <p:spPr bwMode="auto">
              <a:xfrm>
                <a:off x="1872" y="1632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82" name="Rectangle 12"/>
              <p:cNvSpPr>
                <a:spLocks noChangeArrowheads="1"/>
              </p:cNvSpPr>
              <p:nvPr/>
            </p:nvSpPr>
            <p:spPr bwMode="auto">
              <a:xfrm>
                <a:off x="2064" y="1632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83" name="Rectangle 13"/>
              <p:cNvSpPr>
                <a:spLocks noChangeArrowheads="1"/>
              </p:cNvSpPr>
              <p:nvPr/>
            </p:nvSpPr>
            <p:spPr bwMode="auto">
              <a:xfrm>
                <a:off x="1680" y="1824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84" name="Rectangle 14"/>
              <p:cNvSpPr>
                <a:spLocks noChangeArrowheads="1"/>
              </p:cNvSpPr>
              <p:nvPr/>
            </p:nvSpPr>
            <p:spPr bwMode="auto">
              <a:xfrm>
                <a:off x="1872" y="1824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85" name="Rectangle 15"/>
              <p:cNvSpPr>
                <a:spLocks noChangeArrowheads="1"/>
              </p:cNvSpPr>
              <p:nvPr/>
            </p:nvSpPr>
            <p:spPr bwMode="auto">
              <a:xfrm>
                <a:off x="2064" y="1824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</p:grpSp>
        <p:grpSp>
          <p:nvGrpSpPr>
            <p:cNvPr id="2055" name="Group 16"/>
            <p:cNvGrpSpPr>
              <a:grpSpLocks/>
            </p:cNvGrpSpPr>
            <p:nvPr/>
          </p:nvGrpSpPr>
          <p:grpSpPr bwMode="auto">
            <a:xfrm>
              <a:off x="1143000" y="2286000"/>
              <a:ext cx="1447800" cy="914400"/>
              <a:chOff x="720" y="1440"/>
              <a:chExt cx="912" cy="576"/>
            </a:xfrm>
          </p:grpSpPr>
          <p:grpSp>
            <p:nvGrpSpPr>
              <p:cNvPr id="2166" name="Group 17"/>
              <p:cNvGrpSpPr>
                <a:grpSpLocks/>
              </p:cNvGrpSpPr>
              <p:nvPr/>
            </p:nvGrpSpPr>
            <p:grpSpPr bwMode="auto">
              <a:xfrm>
                <a:off x="720" y="1440"/>
                <a:ext cx="576" cy="576"/>
                <a:chOff x="720" y="1440"/>
                <a:chExt cx="576" cy="576"/>
              </a:xfrm>
            </p:grpSpPr>
            <p:sp>
              <p:nvSpPr>
                <p:cNvPr id="2168" name="Rectangle 18"/>
                <p:cNvSpPr>
                  <a:spLocks noChangeArrowheads="1"/>
                </p:cNvSpPr>
                <p:nvPr/>
              </p:nvSpPr>
              <p:spPr bwMode="auto">
                <a:xfrm>
                  <a:off x="720" y="1440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69" name="Rectangle 19"/>
                <p:cNvSpPr>
                  <a:spLocks noChangeArrowheads="1"/>
                </p:cNvSpPr>
                <p:nvPr/>
              </p:nvSpPr>
              <p:spPr bwMode="auto">
                <a:xfrm>
                  <a:off x="912" y="1440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70" name="Rectangle 20"/>
                <p:cNvSpPr>
                  <a:spLocks noChangeArrowheads="1"/>
                </p:cNvSpPr>
                <p:nvPr/>
              </p:nvSpPr>
              <p:spPr bwMode="auto">
                <a:xfrm>
                  <a:off x="1104" y="1440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71" name="Rectangle 21"/>
                <p:cNvSpPr>
                  <a:spLocks noChangeArrowheads="1"/>
                </p:cNvSpPr>
                <p:nvPr/>
              </p:nvSpPr>
              <p:spPr bwMode="auto">
                <a:xfrm>
                  <a:off x="720" y="1632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72" name="Rectangle 22"/>
                <p:cNvSpPr>
                  <a:spLocks noChangeArrowheads="1"/>
                </p:cNvSpPr>
                <p:nvPr/>
              </p:nvSpPr>
              <p:spPr bwMode="auto">
                <a:xfrm>
                  <a:off x="912" y="1632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73" name="Rectangle 23"/>
                <p:cNvSpPr>
                  <a:spLocks noChangeArrowheads="1"/>
                </p:cNvSpPr>
                <p:nvPr/>
              </p:nvSpPr>
              <p:spPr bwMode="auto">
                <a:xfrm>
                  <a:off x="1104" y="1632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74" name="Rectangle 24"/>
                <p:cNvSpPr>
                  <a:spLocks noChangeArrowheads="1"/>
                </p:cNvSpPr>
                <p:nvPr/>
              </p:nvSpPr>
              <p:spPr bwMode="auto">
                <a:xfrm>
                  <a:off x="720" y="1824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75" name="Rectangle 25"/>
                <p:cNvSpPr>
                  <a:spLocks noChangeArrowheads="1"/>
                </p:cNvSpPr>
                <p:nvPr/>
              </p:nvSpPr>
              <p:spPr bwMode="auto">
                <a:xfrm>
                  <a:off x="912" y="1824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76" name="Rectangle 26"/>
                <p:cNvSpPr>
                  <a:spLocks noChangeArrowheads="1"/>
                </p:cNvSpPr>
                <p:nvPr/>
              </p:nvSpPr>
              <p:spPr bwMode="auto">
                <a:xfrm>
                  <a:off x="1104" y="1824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</p:grpSp>
          <p:sp>
            <p:nvSpPr>
              <p:cNvPr id="2167" name="Line 27"/>
              <p:cNvSpPr>
                <a:spLocks noChangeShapeType="1"/>
              </p:cNvSpPr>
              <p:nvPr/>
            </p:nvSpPr>
            <p:spPr bwMode="auto">
              <a:xfrm>
                <a:off x="1344" y="1728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6" name="Group 28"/>
            <p:cNvGrpSpPr>
              <a:grpSpLocks/>
            </p:cNvGrpSpPr>
            <p:nvPr/>
          </p:nvGrpSpPr>
          <p:grpSpPr bwMode="auto">
            <a:xfrm>
              <a:off x="5791200" y="2286000"/>
              <a:ext cx="914400" cy="914400"/>
              <a:chOff x="3648" y="1440"/>
              <a:chExt cx="576" cy="576"/>
            </a:xfrm>
          </p:grpSpPr>
          <p:sp>
            <p:nvSpPr>
              <p:cNvPr id="2157" name="Rectangle 29"/>
              <p:cNvSpPr>
                <a:spLocks noChangeArrowheads="1"/>
              </p:cNvSpPr>
              <p:nvPr/>
            </p:nvSpPr>
            <p:spPr bwMode="auto">
              <a:xfrm>
                <a:off x="3648" y="1632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58" name="Rectangle 30"/>
              <p:cNvSpPr>
                <a:spLocks noChangeArrowheads="1"/>
              </p:cNvSpPr>
              <p:nvPr/>
            </p:nvSpPr>
            <p:spPr bwMode="auto">
              <a:xfrm>
                <a:off x="3840" y="1440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59" name="Rectangle 31"/>
              <p:cNvSpPr>
                <a:spLocks noChangeArrowheads="1"/>
              </p:cNvSpPr>
              <p:nvPr/>
            </p:nvSpPr>
            <p:spPr bwMode="auto">
              <a:xfrm>
                <a:off x="4032" y="1440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60" name="Rectangle 32"/>
              <p:cNvSpPr>
                <a:spLocks noChangeArrowheads="1"/>
              </p:cNvSpPr>
              <p:nvPr/>
            </p:nvSpPr>
            <p:spPr bwMode="auto">
              <a:xfrm>
                <a:off x="3648" y="1440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61" name="Rectangle 33"/>
              <p:cNvSpPr>
                <a:spLocks noChangeArrowheads="1"/>
              </p:cNvSpPr>
              <p:nvPr/>
            </p:nvSpPr>
            <p:spPr bwMode="auto">
              <a:xfrm>
                <a:off x="3840" y="1632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62" name="Rectangle 34"/>
              <p:cNvSpPr>
                <a:spLocks noChangeArrowheads="1"/>
              </p:cNvSpPr>
              <p:nvPr/>
            </p:nvSpPr>
            <p:spPr bwMode="auto">
              <a:xfrm>
                <a:off x="4032" y="1632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63" name="Rectangle 35"/>
              <p:cNvSpPr>
                <a:spLocks noChangeArrowheads="1"/>
              </p:cNvSpPr>
              <p:nvPr/>
            </p:nvSpPr>
            <p:spPr bwMode="auto">
              <a:xfrm>
                <a:off x="3648" y="1824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64" name="Rectangle 36"/>
              <p:cNvSpPr>
                <a:spLocks noChangeArrowheads="1"/>
              </p:cNvSpPr>
              <p:nvPr/>
            </p:nvSpPr>
            <p:spPr bwMode="auto">
              <a:xfrm>
                <a:off x="3840" y="1824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65" name="Rectangle 37"/>
              <p:cNvSpPr>
                <a:spLocks noChangeArrowheads="1"/>
              </p:cNvSpPr>
              <p:nvPr/>
            </p:nvSpPr>
            <p:spPr bwMode="auto">
              <a:xfrm>
                <a:off x="4032" y="1824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</p:grpSp>
        <p:grpSp>
          <p:nvGrpSpPr>
            <p:cNvPr id="2057" name="Group 38"/>
            <p:cNvGrpSpPr>
              <a:grpSpLocks/>
            </p:cNvGrpSpPr>
            <p:nvPr/>
          </p:nvGrpSpPr>
          <p:grpSpPr bwMode="auto">
            <a:xfrm>
              <a:off x="4267200" y="2286000"/>
              <a:ext cx="1447800" cy="914400"/>
              <a:chOff x="2688" y="1440"/>
              <a:chExt cx="912" cy="576"/>
            </a:xfrm>
          </p:grpSpPr>
          <p:grpSp>
            <p:nvGrpSpPr>
              <p:cNvPr id="2146" name="Group 39"/>
              <p:cNvGrpSpPr>
                <a:grpSpLocks/>
              </p:cNvGrpSpPr>
              <p:nvPr/>
            </p:nvGrpSpPr>
            <p:grpSpPr bwMode="auto">
              <a:xfrm>
                <a:off x="2688" y="1440"/>
                <a:ext cx="576" cy="576"/>
                <a:chOff x="2688" y="1440"/>
                <a:chExt cx="576" cy="576"/>
              </a:xfrm>
            </p:grpSpPr>
            <p:sp>
              <p:nvSpPr>
                <p:cNvPr id="2148" name="Rectangle 40"/>
                <p:cNvSpPr>
                  <a:spLocks noChangeArrowheads="1"/>
                </p:cNvSpPr>
                <p:nvPr/>
              </p:nvSpPr>
              <p:spPr bwMode="auto">
                <a:xfrm>
                  <a:off x="2688" y="1632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49" name="Rectangle 41"/>
                <p:cNvSpPr>
                  <a:spLocks noChangeArrowheads="1"/>
                </p:cNvSpPr>
                <p:nvPr/>
              </p:nvSpPr>
              <p:spPr bwMode="auto">
                <a:xfrm>
                  <a:off x="2880" y="1440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50" name="Rectangle 42"/>
                <p:cNvSpPr>
                  <a:spLocks noChangeArrowheads="1"/>
                </p:cNvSpPr>
                <p:nvPr/>
              </p:nvSpPr>
              <p:spPr bwMode="auto">
                <a:xfrm>
                  <a:off x="3072" y="1440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51" name="Rectangle 43"/>
                <p:cNvSpPr>
                  <a:spLocks noChangeArrowheads="1"/>
                </p:cNvSpPr>
                <p:nvPr/>
              </p:nvSpPr>
              <p:spPr bwMode="auto">
                <a:xfrm>
                  <a:off x="2688" y="1440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52" name="Rectangle 44"/>
                <p:cNvSpPr>
                  <a:spLocks noChangeArrowheads="1"/>
                </p:cNvSpPr>
                <p:nvPr/>
              </p:nvSpPr>
              <p:spPr bwMode="auto">
                <a:xfrm>
                  <a:off x="2880" y="1632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53" name="Rectangle 45"/>
                <p:cNvSpPr>
                  <a:spLocks noChangeArrowheads="1"/>
                </p:cNvSpPr>
                <p:nvPr/>
              </p:nvSpPr>
              <p:spPr bwMode="auto">
                <a:xfrm>
                  <a:off x="3072" y="1632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54" name="Rectangle 46"/>
                <p:cNvSpPr>
                  <a:spLocks noChangeArrowheads="1"/>
                </p:cNvSpPr>
                <p:nvPr/>
              </p:nvSpPr>
              <p:spPr bwMode="auto">
                <a:xfrm>
                  <a:off x="2688" y="1824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55" name="Rectangle 47"/>
                <p:cNvSpPr>
                  <a:spLocks noChangeArrowheads="1"/>
                </p:cNvSpPr>
                <p:nvPr/>
              </p:nvSpPr>
              <p:spPr bwMode="auto">
                <a:xfrm>
                  <a:off x="2880" y="1824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56" name="Rectangle 48"/>
                <p:cNvSpPr>
                  <a:spLocks noChangeArrowheads="1"/>
                </p:cNvSpPr>
                <p:nvPr/>
              </p:nvSpPr>
              <p:spPr bwMode="auto">
                <a:xfrm>
                  <a:off x="3072" y="1824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</p:grpSp>
          <p:sp>
            <p:nvSpPr>
              <p:cNvPr id="2147" name="Line 49"/>
              <p:cNvSpPr>
                <a:spLocks noChangeShapeType="1"/>
              </p:cNvSpPr>
              <p:nvPr/>
            </p:nvSpPr>
            <p:spPr bwMode="auto">
              <a:xfrm>
                <a:off x="3312" y="1728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8" name="Group 50"/>
            <p:cNvGrpSpPr>
              <a:grpSpLocks/>
            </p:cNvGrpSpPr>
            <p:nvPr/>
          </p:nvGrpSpPr>
          <p:grpSpPr bwMode="auto">
            <a:xfrm>
              <a:off x="2667000" y="3810000"/>
              <a:ext cx="914400" cy="914400"/>
              <a:chOff x="1680" y="2400"/>
              <a:chExt cx="576" cy="576"/>
            </a:xfrm>
          </p:grpSpPr>
          <p:sp>
            <p:nvSpPr>
              <p:cNvPr id="2137" name="Rectangle 51"/>
              <p:cNvSpPr>
                <a:spLocks noChangeArrowheads="1"/>
              </p:cNvSpPr>
              <p:nvPr/>
            </p:nvSpPr>
            <p:spPr bwMode="auto">
              <a:xfrm>
                <a:off x="1680" y="2400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38" name="Rectangle 52"/>
              <p:cNvSpPr>
                <a:spLocks noChangeArrowheads="1"/>
              </p:cNvSpPr>
              <p:nvPr/>
            </p:nvSpPr>
            <p:spPr bwMode="auto">
              <a:xfrm>
                <a:off x="1872" y="2400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39" name="Rectangle 53"/>
              <p:cNvSpPr>
                <a:spLocks noChangeArrowheads="1"/>
              </p:cNvSpPr>
              <p:nvPr/>
            </p:nvSpPr>
            <p:spPr bwMode="auto">
              <a:xfrm>
                <a:off x="2064" y="2400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40" name="Rectangle 54"/>
              <p:cNvSpPr>
                <a:spLocks noChangeArrowheads="1"/>
              </p:cNvSpPr>
              <p:nvPr/>
            </p:nvSpPr>
            <p:spPr bwMode="auto">
              <a:xfrm>
                <a:off x="1680" y="2592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41" name="Rectangle 55"/>
              <p:cNvSpPr>
                <a:spLocks noChangeArrowheads="1"/>
              </p:cNvSpPr>
              <p:nvPr/>
            </p:nvSpPr>
            <p:spPr bwMode="auto">
              <a:xfrm>
                <a:off x="1872" y="2592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42" name="Rectangle 56"/>
              <p:cNvSpPr>
                <a:spLocks noChangeArrowheads="1"/>
              </p:cNvSpPr>
              <p:nvPr/>
            </p:nvSpPr>
            <p:spPr bwMode="auto">
              <a:xfrm>
                <a:off x="2064" y="2592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43" name="Rectangle 57"/>
              <p:cNvSpPr>
                <a:spLocks noChangeArrowheads="1"/>
              </p:cNvSpPr>
              <p:nvPr/>
            </p:nvSpPr>
            <p:spPr bwMode="auto">
              <a:xfrm>
                <a:off x="1680" y="2784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44" name="Rectangle 58"/>
              <p:cNvSpPr>
                <a:spLocks noChangeArrowheads="1"/>
              </p:cNvSpPr>
              <p:nvPr/>
            </p:nvSpPr>
            <p:spPr bwMode="auto">
              <a:xfrm>
                <a:off x="1872" y="2784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45" name="Rectangle 59"/>
              <p:cNvSpPr>
                <a:spLocks noChangeArrowheads="1"/>
              </p:cNvSpPr>
              <p:nvPr/>
            </p:nvSpPr>
            <p:spPr bwMode="auto">
              <a:xfrm>
                <a:off x="2064" y="2784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</p:grpSp>
        <p:grpSp>
          <p:nvGrpSpPr>
            <p:cNvPr id="2059" name="Group 60"/>
            <p:cNvGrpSpPr>
              <a:grpSpLocks/>
            </p:cNvGrpSpPr>
            <p:nvPr/>
          </p:nvGrpSpPr>
          <p:grpSpPr bwMode="auto">
            <a:xfrm>
              <a:off x="1143000" y="3810000"/>
              <a:ext cx="1447800" cy="914400"/>
              <a:chOff x="720" y="2400"/>
              <a:chExt cx="912" cy="576"/>
            </a:xfrm>
          </p:grpSpPr>
          <p:grpSp>
            <p:nvGrpSpPr>
              <p:cNvPr id="2126" name="Group 61"/>
              <p:cNvGrpSpPr>
                <a:grpSpLocks/>
              </p:cNvGrpSpPr>
              <p:nvPr/>
            </p:nvGrpSpPr>
            <p:grpSpPr bwMode="auto">
              <a:xfrm>
                <a:off x="720" y="2400"/>
                <a:ext cx="576" cy="576"/>
                <a:chOff x="720" y="2400"/>
                <a:chExt cx="576" cy="576"/>
              </a:xfrm>
            </p:grpSpPr>
            <p:sp>
              <p:nvSpPr>
                <p:cNvPr id="2128" name="Rectangle 62"/>
                <p:cNvSpPr>
                  <a:spLocks noChangeArrowheads="1"/>
                </p:cNvSpPr>
                <p:nvPr/>
              </p:nvSpPr>
              <p:spPr bwMode="auto">
                <a:xfrm>
                  <a:off x="720" y="2400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29" name="Rectangle 63"/>
                <p:cNvSpPr>
                  <a:spLocks noChangeArrowheads="1"/>
                </p:cNvSpPr>
                <p:nvPr/>
              </p:nvSpPr>
              <p:spPr bwMode="auto">
                <a:xfrm>
                  <a:off x="912" y="2400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30" name="Rectangle 64"/>
                <p:cNvSpPr>
                  <a:spLocks noChangeArrowheads="1"/>
                </p:cNvSpPr>
                <p:nvPr/>
              </p:nvSpPr>
              <p:spPr bwMode="auto">
                <a:xfrm>
                  <a:off x="1104" y="2400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31" name="Rectangle 65"/>
                <p:cNvSpPr>
                  <a:spLocks noChangeArrowheads="1"/>
                </p:cNvSpPr>
                <p:nvPr/>
              </p:nvSpPr>
              <p:spPr bwMode="auto">
                <a:xfrm>
                  <a:off x="720" y="2592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32" name="Rectangle 66"/>
                <p:cNvSpPr>
                  <a:spLocks noChangeArrowheads="1"/>
                </p:cNvSpPr>
                <p:nvPr/>
              </p:nvSpPr>
              <p:spPr bwMode="auto">
                <a:xfrm>
                  <a:off x="912" y="2592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33" name="Rectangle 67"/>
                <p:cNvSpPr>
                  <a:spLocks noChangeArrowheads="1"/>
                </p:cNvSpPr>
                <p:nvPr/>
              </p:nvSpPr>
              <p:spPr bwMode="auto">
                <a:xfrm>
                  <a:off x="1104" y="2592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34" name="Rectangle 68"/>
                <p:cNvSpPr>
                  <a:spLocks noChangeArrowheads="1"/>
                </p:cNvSpPr>
                <p:nvPr/>
              </p:nvSpPr>
              <p:spPr bwMode="auto">
                <a:xfrm>
                  <a:off x="720" y="2784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35" name="Rectangle 69"/>
                <p:cNvSpPr>
                  <a:spLocks noChangeArrowheads="1"/>
                </p:cNvSpPr>
                <p:nvPr/>
              </p:nvSpPr>
              <p:spPr bwMode="auto">
                <a:xfrm>
                  <a:off x="912" y="2784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36" name="Rectangle 70"/>
                <p:cNvSpPr>
                  <a:spLocks noChangeArrowheads="1"/>
                </p:cNvSpPr>
                <p:nvPr/>
              </p:nvSpPr>
              <p:spPr bwMode="auto">
                <a:xfrm>
                  <a:off x="1104" y="2784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</p:grpSp>
          <p:sp>
            <p:nvSpPr>
              <p:cNvPr id="2127" name="Line 71"/>
              <p:cNvSpPr>
                <a:spLocks noChangeShapeType="1"/>
              </p:cNvSpPr>
              <p:nvPr/>
            </p:nvSpPr>
            <p:spPr bwMode="auto">
              <a:xfrm>
                <a:off x="1344" y="2688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60" name="Group 72"/>
            <p:cNvGrpSpPr>
              <a:grpSpLocks/>
            </p:cNvGrpSpPr>
            <p:nvPr/>
          </p:nvGrpSpPr>
          <p:grpSpPr bwMode="auto">
            <a:xfrm>
              <a:off x="5791200" y="3810000"/>
              <a:ext cx="914400" cy="914400"/>
              <a:chOff x="3648" y="2400"/>
              <a:chExt cx="576" cy="576"/>
            </a:xfrm>
          </p:grpSpPr>
          <p:sp>
            <p:nvSpPr>
              <p:cNvPr id="2117" name="Rectangle 73"/>
              <p:cNvSpPr>
                <a:spLocks noChangeArrowheads="1"/>
              </p:cNvSpPr>
              <p:nvPr/>
            </p:nvSpPr>
            <p:spPr bwMode="auto">
              <a:xfrm>
                <a:off x="3648" y="2400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18" name="Rectangle 74"/>
              <p:cNvSpPr>
                <a:spLocks noChangeArrowheads="1"/>
              </p:cNvSpPr>
              <p:nvPr/>
            </p:nvSpPr>
            <p:spPr bwMode="auto">
              <a:xfrm>
                <a:off x="3840" y="2400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19" name="Rectangle 75"/>
              <p:cNvSpPr>
                <a:spLocks noChangeArrowheads="1"/>
              </p:cNvSpPr>
              <p:nvPr/>
            </p:nvSpPr>
            <p:spPr bwMode="auto">
              <a:xfrm>
                <a:off x="4032" y="2400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20" name="Rectangle 76"/>
              <p:cNvSpPr>
                <a:spLocks noChangeArrowheads="1"/>
              </p:cNvSpPr>
              <p:nvPr/>
            </p:nvSpPr>
            <p:spPr bwMode="auto">
              <a:xfrm>
                <a:off x="3648" y="2592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21" name="Rectangle 77"/>
              <p:cNvSpPr>
                <a:spLocks noChangeArrowheads="1"/>
              </p:cNvSpPr>
              <p:nvPr/>
            </p:nvSpPr>
            <p:spPr bwMode="auto">
              <a:xfrm>
                <a:off x="3840" y="2592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FF00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22" name="Rectangle 78"/>
              <p:cNvSpPr>
                <a:spLocks noChangeArrowheads="1"/>
              </p:cNvSpPr>
              <p:nvPr/>
            </p:nvSpPr>
            <p:spPr bwMode="auto">
              <a:xfrm>
                <a:off x="4032" y="2592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23" name="Rectangle 79"/>
              <p:cNvSpPr>
                <a:spLocks noChangeArrowheads="1"/>
              </p:cNvSpPr>
              <p:nvPr/>
            </p:nvSpPr>
            <p:spPr bwMode="auto">
              <a:xfrm>
                <a:off x="3648" y="2784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24" name="Rectangle 80"/>
              <p:cNvSpPr>
                <a:spLocks noChangeArrowheads="1"/>
              </p:cNvSpPr>
              <p:nvPr/>
            </p:nvSpPr>
            <p:spPr bwMode="auto">
              <a:xfrm>
                <a:off x="3840" y="2784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25" name="Rectangle 81"/>
              <p:cNvSpPr>
                <a:spLocks noChangeArrowheads="1"/>
              </p:cNvSpPr>
              <p:nvPr/>
            </p:nvSpPr>
            <p:spPr bwMode="auto">
              <a:xfrm>
                <a:off x="4032" y="2784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</p:grpSp>
        <p:grpSp>
          <p:nvGrpSpPr>
            <p:cNvPr id="2061" name="Group 82"/>
            <p:cNvGrpSpPr>
              <a:grpSpLocks/>
            </p:cNvGrpSpPr>
            <p:nvPr/>
          </p:nvGrpSpPr>
          <p:grpSpPr bwMode="auto">
            <a:xfrm>
              <a:off x="4267200" y="3810000"/>
              <a:ext cx="1447800" cy="914400"/>
              <a:chOff x="2688" y="2400"/>
              <a:chExt cx="912" cy="576"/>
            </a:xfrm>
          </p:grpSpPr>
          <p:grpSp>
            <p:nvGrpSpPr>
              <p:cNvPr id="2106" name="Group 83"/>
              <p:cNvGrpSpPr>
                <a:grpSpLocks/>
              </p:cNvGrpSpPr>
              <p:nvPr/>
            </p:nvGrpSpPr>
            <p:grpSpPr bwMode="auto">
              <a:xfrm>
                <a:off x="2688" y="2400"/>
                <a:ext cx="576" cy="576"/>
                <a:chOff x="2688" y="2400"/>
                <a:chExt cx="576" cy="576"/>
              </a:xfrm>
            </p:grpSpPr>
            <p:sp>
              <p:nvSpPr>
                <p:cNvPr id="2108" name="Rectangle 84"/>
                <p:cNvSpPr>
                  <a:spLocks noChangeArrowheads="1"/>
                </p:cNvSpPr>
                <p:nvPr/>
              </p:nvSpPr>
              <p:spPr bwMode="auto">
                <a:xfrm>
                  <a:off x="2688" y="2592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09" name="Rectangle 85"/>
                <p:cNvSpPr>
                  <a:spLocks noChangeArrowheads="1"/>
                </p:cNvSpPr>
                <p:nvPr/>
              </p:nvSpPr>
              <p:spPr bwMode="auto">
                <a:xfrm>
                  <a:off x="2880" y="2400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10" name="Rectangle 86"/>
                <p:cNvSpPr>
                  <a:spLocks noChangeArrowheads="1"/>
                </p:cNvSpPr>
                <p:nvPr/>
              </p:nvSpPr>
              <p:spPr bwMode="auto">
                <a:xfrm>
                  <a:off x="3072" y="2400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11" name="Rectangle 87"/>
                <p:cNvSpPr>
                  <a:spLocks noChangeArrowheads="1"/>
                </p:cNvSpPr>
                <p:nvPr/>
              </p:nvSpPr>
              <p:spPr bwMode="auto">
                <a:xfrm>
                  <a:off x="2688" y="2400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12" name="Rectangle 88"/>
                <p:cNvSpPr>
                  <a:spLocks noChangeArrowheads="1"/>
                </p:cNvSpPr>
                <p:nvPr/>
              </p:nvSpPr>
              <p:spPr bwMode="auto">
                <a:xfrm>
                  <a:off x="2880" y="2592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13" name="Rectangle 89"/>
                <p:cNvSpPr>
                  <a:spLocks noChangeArrowheads="1"/>
                </p:cNvSpPr>
                <p:nvPr/>
              </p:nvSpPr>
              <p:spPr bwMode="auto">
                <a:xfrm>
                  <a:off x="3072" y="2592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14" name="Rectangle 90"/>
                <p:cNvSpPr>
                  <a:spLocks noChangeArrowheads="1"/>
                </p:cNvSpPr>
                <p:nvPr/>
              </p:nvSpPr>
              <p:spPr bwMode="auto">
                <a:xfrm>
                  <a:off x="2688" y="2784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15" name="Rectangle 91"/>
                <p:cNvSpPr>
                  <a:spLocks noChangeArrowheads="1"/>
                </p:cNvSpPr>
                <p:nvPr/>
              </p:nvSpPr>
              <p:spPr bwMode="auto">
                <a:xfrm>
                  <a:off x="2880" y="2784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116" name="Rectangle 92"/>
                <p:cNvSpPr>
                  <a:spLocks noChangeArrowheads="1"/>
                </p:cNvSpPr>
                <p:nvPr/>
              </p:nvSpPr>
              <p:spPr bwMode="auto">
                <a:xfrm>
                  <a:off x="3072" y="2784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</p:grpSp>
          <p:sp>
            <p:nvSpPr>
              <p:cNvPr id="2107" name="Line 93"/>
              <p:cNvSpPr>
                <a:spLocks noChangeShapeType="1"/>
              </p:cNvSpPr>
              <p:nvPr/>
            </p:nvSpPr>
            <p:spPr bwMode="auto">
              <a:xfrm>
                <a:off x="3312" y="2688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62" name="Group 94"/>
            <p:cNvGrpSpPr>
              <a:grpSpLocks/>
            </p:cNvGrpSpPr>
            <p:nvPr/>
          </p:nvGrpSpPr>
          <p:grpSpPr bwMode="auto">
            <a:xfrm>
              <a:off x="2667000" y="5334000"/>
              <a:ext cx="914400" cy="914400"/>
              <a:chOff x="1680" y="3360"/>
              <a:chExt cx="576" cy="576"/>
            </a:xfrm>
          </p:grpSpPr>
          <p:sp>
            <p:nvSpPr>
              <p:cNvPr id="2097" name="Rectangle 95"/>
              <p:cNvSpPr>
                <a:spLocks noChangeArrowheads="1"/>
              </p:cNvSpPr>
              <p:nvPr/>
            </p:nvSpPr>
            <p:spPr bwMode="auto">
              <a:xfrm>
                <a:off x="1680" y="3360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098" name="Rectangle 96"/>
              <p:cNvSpPr>
                <a:spLocks noChangeArrowheads="1"/>
              </p:cNvSpPr>
              <p:nvPr/>
            </p:nvSpPr>
            <p:spPr bwMode="auto">
              <a:xfrm>
                <a:off x="1872" y="3360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FF00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099" name="Rectangle 97"/>
              <p:cNvSpPr>
                <a:spLocks noChangeArrowheads="1"/>
              </p:cNvSpPr>
              <p:nvPr/>
            </p:nvSpPr>
            <p:spPr bwMode="auto">
              <a:xfrm>
                <a:off x="2064" y="3360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00" name="Rectangle 98"/>
              <p:cNvSpPr>
                <a:spLocks noChangeArrowheads="1"/>
              </p:cNvSpPr>
              <p:nvPr/>
            </p:nvSpPr>
            <p:spPr bwMode="auto">
              <a:xfrm>
                <a:off x="1680" y="3552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01" name="Rectangle 99"/>
              <p:cNvSpPr>
                <a:spLocks noChangeArrowheads="1"/>
              </p:cNvSpPr>
              <p:nvPr/>
            </p:nvSpPr>
            <p:spPr bwMode="auto">
              <a:xfrm>
                <a:off x="1872" y="3552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02" name="Rectangle 100"/>
              <p:cNvSpPr>
                <a:spLocks noChangeArrowheads="1"/>
              </p:cNvSpPr>
              <p:nvPr/>
            </p:nvSpPr>
            <p:spPr bwMode="auto">
              <a:xfrm>
                <a:off x="2064" y="3552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FF00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03" name="Rectangle 101"/>
              <p:cNvSpPr>
                <a:spLocks noChangeArrowheads="1"/>
              </p:cNvSpPr>
              <p:nvPr/>
            </p:nvSpPr>
            <p:spPr bwMode="auto">
              <a:xfrm>
                <a:off x="1680" y="3744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04" name="Rectangle 102"/>
              <p:cNvSpPr>
                <a:spLocks noChangeArrowheads="1"/>
              </p:cNvSpPr>
              <p:nvPr/>
            </p:nvSpPr>
            <p:spPr bwMode="auto">
              <a:xfrm>
                <a:off x="1872" y="3744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105" name="Rectangle 103"/>
              <p:cNvSpPr>
                <a:spLocks noChangeArrowheads="1"/>
              </p:cNvSpPr>
              <p:nvPr/>
            </p:nvSpPr>
            <p:spPr bwMode="auto">
              <a:xfrm>
                <a:off x="2064" y="3744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</p:grpSp>
        <p:grpSp>
          <p:nvGrpSpPr>
            <p:cNvPr id="2063" name="Group 104"/>
            <p:cNvGrpSpPr>
              <a:grpSpLocks/>
            </p:cNvGrpSpPr>
            <p:nvPr/>
          </p:nvGrpSpPr>
          <p:grpSpPr bwMode="auto">
            <a:xfrm>
              <a:off x="1143000" y="5334000"/>
              <a:ext cx="1447800" cy="914400"/>
              <a:chOff x="720" y="3360"/>
              <a:chExt cx="912" cy="576"/>
            </a:xfrm>
          </p:grpSpPr>
          <p:grpSp>
            <p:nvGrpSpPr>
              <p:cNvPr id="2086" name="Group 105"/>
              <p:cNvGrpSpPr>
                <a:grpSpLocks/>
              </p:cNvGrpSpPr>
              <p:nvPr/>
            </p:nvGrpSpPr>
            <p:grpSpPr bwMode="auto">
              <a:xfrm>
                <a:off x="720" y="3360"/>
                <a:ext cx="576" cy="576"/>
                <a:chOff x="720" y="3360"/>
                <a:chExt cx="576" cy="576"/>
              </a:xfrm>
            </p:grpSpPr>
            <p:sp>
              <p:nvSpPr>
                <p:cNvPr id="2088" name="Rectangle 106"/>
                <p:cNvSpPr>
                  <a:spLocks noChangeArrowheads="1"/>
                </p:cNvSpPr>
                <p:nvPr/>
              </p:nvSpPr>
              <p:spPr bwMode="auto">
                <a:xfrm>
                  <a:off x="720" y="3360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089" name="Rectangle 107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00FF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090" name="Rectangle 108"/>
                <p:cNvSpPr>
                  <a:spLocks noChangeArrowheads="1"/>
                </p:cNvSpPr>
                <p:nvPr/>
              </p:nvSpPr>
              <p:spPr bwMode="auto">
                <a:xfrm>
                  <a:off x="1104" y="3360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091" name="Rectangle 109"/>
                <p:cNvSpPr>
                  <a:spLocks noChangeArrowheads="1"/>
                </p:cNvSpPr>
                <p:nvPr/>
              </p:nvSpPr>
              <p:spPr bwMode="auto">
                <a:xfrm>
                  <a:off x="720" y="3552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092" name="Rectangle 110"/>
                <p:cNvSpPr>
                  <a:spLocks noChangeArrowheads="1"/>
                </p:cNvSpPr>
                <p:nvPr/>
              </p:nvSpPr>
              <p:spPr bwMode="auto">
                <a:xfrm>
                  <a:off x="912" y="3552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00FF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093" name="Rectangle 111"/>
                <p:cNvSpPr>
                  <a:spLocks noChangeArrowheads="1"/>
                </p:cNvSpPr>
                <p:nvPr/>
              </p:nvSpPr>
              <p:spPr bwMode="auto">
                <a:xfrm>
                  <a:off x="1104" y="3552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00FF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094" name="Rectangle 112"/>
                <p:cNvSpPr>
                  <a:spLocks noChangeArrowheads="1"/>
                </p:cNvSpPr>
                <p:nvPr/>
              </p:nvSpPr>
              <p:spPr bwMode="auto">
                <a:xfrm>
                  <a:off x="720" y="3744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095" name="Rectangle 113"/>
                <p:cNvSpPr>
                  <a:spLocks noChangeArrowheads="1"/>
                </p:cNvSpPr>
                <p:nvPr/>
              </p:nvSpPr>
              <p:spPr bwMode="auto">
                <a:xfrm>
                  <a:off x="912" y="3744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096" name="Rectangle 114"/>
                <p:cNvSpPr>
                  <a:spLocks noChangeArrowheads="1"/>
                </p:cNvSpPr>
                <p:nvPr/>
              </p:nvSpPr>
              <p:spPr bwMode="auto">
                <a:xfrm>
                  <a:off x="1104" y="3744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</p:grpSp>
          <p:sp>
            <p:nvSpPr>
              <p:cNvPr id="2087" name="Line 115"/>
              <p:cNvSpPr>
                <a:spLocks noChangeShapeType="1"/>
              </p:cNvSpPr>
              <p:nvPr/>
            </p:nvSpPr>
            <p:spPr bwMode="auto">
              <a:xfrm>
                <a:off x="1344" y="3648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64" name="Group 116"/>
            <p:cNvGrpSpPr>
              <a:grpSpLocks/>
            </p:cNvGrpSpPr>
            <p:nvPr/>
          </p:nvGrpSpPr>
          <p:grpSpPr bwMode="auto">
            <a:xfrm>
              <a:off x="5791200" y="5334000"/>
              <a:ext cx="914400" cy="914400"/>
              <a:chOff x="3648" y="3360"/>
              <a:chExt cx="576" cy="576"/>
            </a:xfrm>
          </p:grpSpPr>
          <p:sp>
            <p:nvSpPr>
              <p:cNvPr id="2077" name="Rectangle 117"/>
              <p:cNvSpPr>
                <a:spLocks noChangeArrowheads="1"/>
              </p:cNvSpPr>
              <p:nvPr/>
            </p:nvSpPr>
            <p:spPr bwMode="auto">
              <a:xfrm>
                <a:off x="3648" y="3360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FF00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078" name="Rectangle 118"/>
              <p:cNvSpPr>
                <a:spLocks noChangeArrowheads="1"/>
              </p:cNvSpPr>
              <p:nvPr/>
            </p:nvSpPr>
            <p:spPr bwMode="auto">
              <a:xfrm>
                <a:off x="3840" y="3360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FF00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079" name="Rectangle 119"/>
              <p:cNvSpPr>
                <a:spLocks noChangeArrowheads="1"/>
              </p:cNvSpPr>
              <p:nvPr/>
            </p:nvSpPr>
            <p:spPr bwMode="auto">
              <a:xfrm>
                <a:off x="4032" y="3360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FF00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080" name="Rectangle 120"/>
              <p:cNvSpPr>
                <a:spLocks noChangeArrowheads="1"/>
              </p:cNvSpPr>
              <p:nvPr/>
            </p:nvSpPr>
            <p:spPr bwMode="auto">
              <a:xfrm>
                <a:off x="3648" y="3552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FF00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081" name="Rectangle 121"/>
              <p:cNvSpPr>
                <a:spLocks noChangeArrowheads="1"/>
              </p:cNvSpPr>
              <p:nvPr/>
            </p:nvSpPr>
            <p:spPr bwMode="auto">
              <a:xfrm>
                <a:off x="3840" y="3552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082" name="Rectangle 122"/>
              <p:cNvSpPr>
                <a:spLocks noChangeArrowheads="1"/>
              </p:cNvSpPr>
              <p:nvPr/>
            </p:nvSpPr>
            <p:spPr bwMode="auto">
              <a:xfrm>
                <a:off x="4032" y="3552"/>
                <a:ext cx="192" cy="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FF00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083" name="Rectangle 123"/>
              <p:cNvSpPr>
                <a:spLocks noChangeArrowheads="1"/>
              </p:cNvSpPr>
              <p:nvPr/>
            </p:nvSpPr>
            <p:spPr bwMode="auto">
              <a:xfrm>
                <a:off x="3648" y="3744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084" name="Rectangle 124"/>
              <p:cNvSpPr>
                <a:spLocks noChangeArrowheads="1"/>
              </p:cNvSpPr>
              <p:nvPr/>
            </p:nvSpPr>
            <p:spPr bwMode="auto">
              <a:xfrm>
                <a:off x="3840" y="3744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  <p:sp>
            <p:nvSpPr>
              <p:cNvPr id="2085" name="Rectangle 125"/>
              <p:cNvSpPr>
                <a:spLocks noChangeArrowheads="1"/>
              </p:cNvSpPr>
              <p:nvPr/>
            </p:nvSpPr>
            <p:spPr bwMode="auto">
              <a:xfrm>
                <a:off x="4032" y="3744"/>
                <a:ext cx="192" cy="19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/>
              </a:p>
            </p:txBody>
          </p:sp>
        </p:grpSp>
        <p:grpSp>
          <p:nvGrpSpPr>
            <p:cNvPr id="2065" name="Group 126"/>
            <p:cNvGrpSpPr>
              <a:grpSpLocks/>
            </p:cNvGrpSpPr>
            <p:nvPr/>
          </p:nvGrpSpPr>
          <p:grpSpPr bwMode="auto">
            <a:xfrm>
              <a:off x="4267200" y="5334000"/>
              <a:ext cx="1447800" cy="914400"/>
              <a:chOff x="2688" y="3360"/>
              <a:chExt cx="912" cy="576"/>
            </a:xfrm>
          </p:grpSpPr>
          <p:grpSp>
            <p:nvGrpSpPr>
              <p:cNvPr id="2066" name="Group 127"/>
              <p:cNvGrpSpPr>
                <a:grpSpLocks/>
              </p:cNvGrpSpPr>
              <p:nvPr/>
            </p:nvGrpSpPr>
            <p:grpSpPr bwMode="auto">
              <a:xfrm>
                <a:off x="2688" y="3360"/>
                <a:ext cx="576" cy="576"/>
                <a:chOff x="2688" y="3360"/>
                <a:chExt cx="576" cy="576"/>
              </a:xfrm>
            </p:grpSpPr>
            <p:sp>
              <p:nvSpPr>
                <p:cNvPr id="2068" name="Rectangle 128"/>
                <p:cNvSpPr>
                  <a:spLocks noChangeArrowheads="1"/>
                </p:cNvSpPr>
                <p:nvPr/>
              </p:nvSpPr>
              <p:spPr bwMode="auto">
                <a:xfrm>
                  <a:off x="2688" y="3552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00FF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069" name="Rectangle 129"/>
                <p:cNvSpPr>
                  <a:spLocks noChangeArrowheads="1"/>
                </p:cNvSpPr>
                <p:nvPr/>
              </p:nvSpPr>
              <p:spPr bwMode="auto">
                <a:xfrm>
                  <a:off x="2880" y="3360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00FF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070" name="Rectangle 130"/>
                <p:cNvSpPr>
                  <a:spLocks noChangeArrowheads="1"/>
                </p:cNvSpPr>
                <p:nvPr/>
              </p:nvSpPr>
              <p:spPr bwMode="auto">
                <a:xfrm>
                  <a:off x="3072" y="3360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00FF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071" name="Rectangle 131"/>
                <p:cNvSpPr>
                  <a:spLocks noChangeArrowheads="1"/>
                </p:cNvSpPr>
                <p:nvPr/>
              </p:nvSpPr>
              <p:spPr bwMode="auto">
                <a:xfrm>
                  <a:off x="2688" y="3360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00FF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072" name="Rectangle 132"/>
                <p:cNvSpPr>
                  <a:spLocks noChangeArrowheads="1"/>
                </p:cNvSpPr>
                <p:nvPr/>
              </p:nvSpPr>
              <p:spPr bwMode="auto">
                <a:xfrm>
                  <a:off x="2880" y="3552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00FF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073" name="Rectangle 133"/>
                <p:cNvSpPr>
                  <a:spLocks noChangeArrowheads="1"/>
                </p:cNvSpPr>
                <p:nvPr/>
              </p:nvSpPr>
              <p:spPr bwMode="auto">
                <a:xfrm>
                  <a:off x="3072" y="3552"/>
                  <a:ext cx="192" cy="1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00FF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074" name="Rectangle 134"/>
                <p:cNvSpPr>
                  <a:spLocks noChangeArrowheads="1"/>
                </p:cNvSpPr>
                <p:nvPr/>
              </p:nvSpPr>
              <p:spPr bwMode="auto">
                <a:xfrm>
                  <a:off x="2688" y="3744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075" name="Rectangle 135"/>
                <p:cNvSpPr>
                  <a:spLocks noChangeArrowheads="1"/>
                </p:cNvSpPr>
                <p:nvPr/>
              </p:nvSpPr>
              <p:spPr bwMode="auto">
                <a:xfrm>
                  <a:off x="2880" y="3744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  <p:sp>
              <p:nvSpPr>
                <p:cNvPr id="2076" name="Rectangle 136"/>
                <p:cNvSpPr>
                  <a:spLocks noChangeArrowheads="1"/>
                </p:cNvSpPr>
                <p:nvPr/>
              </p:nvSpPr>
              <p:spPr bwMode="auto">
                <a:xfrm>
                  <a:off x="3072" y="3744"/>
                  <a:ext cx="192" cy="192"/>
                </a:xfrm>
                <a:prstGeom prst="rect">
                  <a:avLst/>
                </a:prstGeom>
                <a:solidFill>
                  <a:srgbClr val="00FF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/>
                </a:p>
              </p:txBody>
            </p:sp>
          </p:grpSp>
          <p:sp>
            <p:nvSpPr>
              <p:cNvPr id="2067" name="Line 137"/>
              <p:cNvSpPr>
                <a:spLocks noChangeShapeType="1"/>
              </p:cNvSpPr>
              <p:nvPr/>
            </p:nvSpPr>
            <p:spPr bwMode="auto">
              <a:xfrm>
                <a:off x="3312" y="3648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5537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alibri Light" charset="0"/>
              </a:rPr>
              <a:t>Applications of Cellular Automata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n-ea"/>
              </a:rPr>
              <a:t>Pattern formation in biology.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ea typeface="+mn-ea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ea typeface="+mn-ea"/>
            </a:endParaRP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n-ea"/>
              </a:rPr>
              <a:t>Self-replication and artificial life.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ea typeface="+mn-ea"/>
            </a:endParaRP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ea typeface="+mn-ea"/>
            </a:endParaRP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n-ea"/>
              </a:rPr>
              <a:t>Fractals.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ea typeface="+mn-ea"/>
            </a:endParaRPr>
          </a:p>
        </p:txBody>
      </p:sp>
      <p:pic>
        <p:nvPicPr>
          <p:cNvPr id="3076" name="Picture 2" descr="http://upload.wikimedia.org/wikipedia/commons/e/e5/Gospers_glider_gu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3822700"/>
            <a:ext cx="1563688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2266950"/>
            <a:ext cx="1335088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4948238"/>
            <a:ext cx="1749425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043488"/>
            <a:ext cx="3227388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2266950"/>
            <a:ext cx="1392237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938" y="3813175"/>
            <a:ext cx="22558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2884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DNA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31569" cy="4525963"/>
          </a:xfrm>
        </p:spPr>
        <p:txBody>
          <a:bodyPr>
            <a:noAutofit/>
          </a:bodyPr>
          <a:lstStyle/>
          <a:p>
            <a:r>
              <a:rPr lang="en-GB" sz="2000" dirty="0"/>
              <a:t>DNA molecules are constructing by chaining together four types (A, C, T and G) of molecules called nucleotides.</a:t>
            </a:r>
          </a:p>
          <a:p>
            <a:r>
              <a:rPr lang="en-GB" sz="2000" dirty="0"/>
              <a:t>A strand of DNA can bind to another and create the famous double helix</a:t>
            </a:r>
          </a:p>
          <a:p>
            <a:r>
              <a:rPr lang="en-GB" sz="2000" dirty="0"/>
              <a:t>A will only bind to T and C will only bind to G</a:t>
            </a:r>
          </a:p>
          <a:p>
            <a:r>
              <a:rPr lang="en-GB" sz="2000" dirty="0"/>
              <a:t>With a combination of proteins and carefully designed DNA sequences theoretically any form of computation could be performed</a:t>
            </a:r>
          </a:p>
          <a:p>
            <a:pPr lvl="1"/>
            <a:r>
              <a:rPr lang="en-GB" sz="1600" dirty="0"/>
              <a:t>Logic gates (AND, OR, NOT, XOR)</a:t>
            </a:r>
          </a:p>
          <a:p>
            <a:pPr lvl="1"/>
            <a:r>
              <a:rPr lang="en-GB" sz="1600" dirty="0"/>
              <a:t>A TSP-</a:t>
            </a:r>
            <a:r>
              <a:rPr lang="en-GB" sz="1600" dirty="0" err="1"/>
              <a:t>esque</a:t>
            </a:r>
            <a:r>
              <a:rPr lang="en-GB" sz="1600" dirty="0"/>
              <a:t> problems</a:t>
            </a:r>
          </a:p>
          <a:p>
            <a:pPr lvl="1"/>
            <a:r>
              <a:rPr lang="en-GB" sz="1600" dirty="0"/>
              <a:t>Turing Machines</a:t>
            </a:r>
          </a:p>
          <a:p>
            <a:endParaRPr lang="en-GB" sz="2000" dirty="0"/>
          </a:p>
          <a:p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869" y="1791763"/>
            <a:ext cx="4160990" cy="405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61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many more!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800" dirty="0"/>
              <a:t>Membrane Computing</a:t>
            </a:r>
          </a:p>
          <a:p>
            <a:r>
              <a:rPr lang="en-GB" sz="2800" dirty="0"/>
              <a:t>Artificial Immune Systems</a:t>
            </a:r>
          </a:p>
          <a:p>
            <a:r>
              <a:rPr lang="en-GB" sz="2800" dirty="0"/>
              <a:t>Differential Evolution</a:t>
            </a:r>
          </a:p>
          <a:p>
            <a:endParaRPr lang="en-GB" sz="2800" dirty="0"/>
          </a:p>
          <a:p>
            <a:r>
              <a:rPr lang="en-GB" sz="2800" dirty="0"/>
              <a:t>Bat algorithms</a:t>
            </a:r>
          </a:p>
          <a:p>
            <a:r>
              <a:rPr lang="en-GB" sz="2800" dirty="0"/>
              <a:t>Bee colony optimisation</a:t>
            </a:r>
          </a:p>
          <a:p>
            <a:r>
              <a:rPr lang="en-GB" sz="2800" dirty="0"/>
              <a:t>Gravitational search</a:t>
            </a:r>
          </a:p>
          <a:p>
            <a:r>
              <a:rPr lang="en-GB" sz="2800" dirty="0"/>
              <a:t>Dolphin Echolocation</a:t>
            </a:r>
          </a:p>
          <a:p>
            <a:r>
              <a:rPr lang="en-GB" sz="2800" dirty="0"/>
              <a:t>Flower pollination algorithm</a:t>
            </a:r>
          </a:p>
          <a:p>
            <a:r>
              <a:rPr lang="en-GB" sz="2800" dirty="0">
                <a:hlinkClick r:id="rId2"/>
              </a:rPr>
              <a:t>http://arxiv.org/abs/1307.4186</a:t>
            </a:r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218855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Admin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sz="2800" dirty="0"/>
              <a:t>Lectures: </a:t>
            </a:r>
          </a:p>
          <a:p>
            <a:pPr lvl="1"/>
            <a:r>
              <a:rPr lang="en-GB" sz="2400" dirty="0"/>
              <a:t>Mondays, 9:30 to 11:30, </a:t>
            </a:r>
            <a:r>
              <a:rPr lang="is-IS" sz="2000" dirty="0"/>
              <a:t>USB.4.005 SR</a:t>
            </a:r>
            <a:endParaRPr lang="en-GB" sz="2400" dirty="0"/>
          </a:p>
          <a:p>
            <a:r>
              <a:rPr lang="en-GB" sz="2800" dirty="0" err="1"/>
              <a:t>Practicals</a:t>
            </a:r>
            <a:r>
              <a:rPr lang="en-GB" sz="2800" dirty="0"/>
              <a:t>: Mondays, 11:30 to 12:30, </a:t>
            </a:r>
            <a:r>
              <a:rPr lang="is-IS" sz="2000" dirty="0"/>
              <a:t>USB.3.015 (B)</a:t>
            </a:r>
          </a:p>
          <a:p>
            <a:pPr lvl="1"/>
            <a:r>
              <a:rPr lang="en-GB" sz="2000" dirty="0"/>
              <a:t>No practical on 30/9</a:t>
            </a:r>
          </a:p>
          <a:p>
            <a:pPr lvl="1"/>
            <a:r>
              <a:rPr lang="en-GB" sz="2400" dirty="0"/>
              <a:t>Each practical focuses on a different type of nature-inspired algorithm, and they are all meant to support the two pieces of coursework</a:t>
            </a:r>
          </a:p>
          <a:p>
            <a:r>
              <a:rPr lang="en-GB" sz="2800" dirty="0"/>
              <a:t>Coursework: </a:t>
            </a:r>
          </a:p>
          <a:p>
            <a:pPr lvl="1"/>
            <a:r>
              <a:rPr lang="en-GB" sz="2400" dirty="0"/>
              <a:t>You will be provided with working bio-inspired algorithms for specific optimisation (coursework 1) and machine learning (coursework 2) tasks, which you will need to calibrate and experiment with</a:t>
            </a:r>
          </a:p>
          <a:p>
            <a:pPr lvl="1"/>
            <a:r>
              <a:rPr lang="en-GB" sz="2400" dirty="0"/>
              <a:t>Each piece of CW is 25% of the module’s weight.</a:t>
            </a:r>
          </a:p>
          <a:p>
            <a:pPr lvl="1"/>
            <a:r>
              <a:rPr lang="en-GB" sz="2400" dirty="0"/>
              <a:t>Check NESS for deadlines</a:t>
            </a:r>
            <a:endParaRPr lang="en-GB" sz="2000" dirty="0"/>
          </a:p>
          <a:p>
            <a:r>
              <a:rPr lang="en-GB" sz="2800" dirty="0"/>
              <a:t>Exam: 60 minutes (50% weight)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4FB53-971F-4C8D-8122-6FD58DC31768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548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4B79-5D73-A148-AEC3-2695473E3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since last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175FB-F10C-FC4B-87E7-BF7879406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Based on feedback from last year students the following changes to the module have been made:</a:t>
            </a:r>
          </a:p>
          <a:p>
            <a:pPr lvl="1"/>
            <a:r>
              <a:rPr lang="en-GB" dirty="0"/>
              <a:t>The coursework specification has been refined to provide the right level of challenge but without adding excessive workload</a:t>
            </a:r>
          </a:p>
          <a:p>
            <a:pPr lvl="1"/>
            <a:r>
              <a:rPr lang="en-GB" dirty="0"/>
              <a:t>Provide more examples in the lectures of why certain algorithms </a:t>
            </a:r>
            <a:r>
              <a:rPr lang="en-GB"/>
              <a:t>are used</a:t>
            </a:r>
            <a:endParaRPr lang="en-GB" dirty="0"/>
          </a:p>
          <a:p>
            <a:pPr lvl="1"/>
            <a:r>
              <a:rPr lang="en-GB" dirty="0"/>
              <a:t>Expanding the amount of machine learning content – guest lectures from NU deep learning researchers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927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271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Biology has many success stories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we look at nature we see many cases of performing a variety of tasks very efficiently</a:t>
            </a:r>
          </a:p>
        </p:txBody>
      </p:sp>
    </p:spTree>
    <p:extLst>
      <p:ext uri="{BB962C8B-B14F-4D97-AF65-F5344CB8AC3E}">
        <p14:creationId xmlns:p14="http://schemas.microsoft.com/office/powerpoint/2010/main" val="1375497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Moving animals</a:t>
            </a:r>
          </a:p>
        </p:txBody>
      </p:sp>
      <p:sp>
        <p:nvSpPr>
          <p:cNvPr id="21506" name="AutoShape 2" descr="https://encrypted-tbn3.gstatic.com/images?q=tbn:ANd9GcQKumeWa6lqOEfBt1UvRDMLR5-IB3Uo0NeWAQKu_uDkyRWRiEO5"/>
          <p:cNvSpPr>
            <a:spLocks noChangeAspect="1" noChangeArrowheads="1"/>
          </p:cNvSpPr>
          <p:nvPr/>
        </p:nvSpPr>
        <p:spPr bwMode="auto">
          <a:xfrm>
            <a:off x="63500" y="-136525"/>
            <a:ext cx="2400300" cy="1905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564904"/>
            <a:ext cx="4752528" cy="3767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775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Feeding animals</a:t>
            </a: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636912"/>
            <a:ext cx="5616624" cy="3723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7449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 colony</a:t>
            </a: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708920"/>
            <a:ext cx="5184576" cy="340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1793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Information acquisition and processing</a:t>
            </a:r>
          </a:p>
          <a:p>
            <a:r>
              <a:rPr lang="en-GB" dirty="0"/>
              <a:t>Calculating the right kind of behaviour</a:t>
            </a:r>
          </a:p>
          <a:p>
            <a:r>
              <a:rPr lang="en-GB" dirty="0"/>
              <a:t>Abstract computation</a:t>
            </a:r>
          </a:p>
        </p:txBody>
      </p:sp>
    </p:spTree>
    <p:extLst>
      <p:ext uri="{BB962C8B-B14F-4D97-AF65-F5344CB8AC3E}">
        <p14:creationId xmlns:p14="http://schemas.microsoft.com/office/powerpoint/2010/main" val="2362720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Nature-inspired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Can we build computer programs inspired in how nature works?</a:t>
            </a:r>
          </a:p>
          <a:p>
            <a:pPr lvl="1"/>
            <a:r>
              <a:rPr lang="en-GB" dirty="0"/>
              <a:t>Biologically-inspired computing!</a:t>
            </a:r>
          </a:p>
          <a:p>
            <a:pPr lvl="1"/>
            <a:endParaRPr lang="en-GB" dirty="0"/>
          </a:p>
          <a:p>
            <a:r>
              <a:rPr lang="en-GB" dirty="0"/>
              <a:t>What we will cover here is a set of algorithms that </a:t>
            </a:r>
            <a:r>
              <a:rPr lang="en-GB" b="1" dirty="0"/>
              <a:t>solve computer problems</a:t>
            </a:r>
            <a:r>
              <a:rPr lang="en-GB" dirty="0"/>
              <a:t> inspired in the way in which nature solves problems</a:t>
            </a:r>
          </a:p>
          <a:p>
            <a:r>
              <a:rPr lang="en-GB" dirty="0"/>
              <a:t>We are not trying to </a:t>
            </a:r>
            <a:r>
              <a:rPr lang="en-GB" b="1" dirty="0"/>
              <a:t>emulate</a:t>
            </a:r>
            <a:r>
              <a:rPr lang="en-GB" dirty="0"/>
              <a:t> or </a:t>
            </a:r>
            <a:r>
              <a:rPr lang="en-GB" b="1" dirty="0"/>
              <a:t>simulate</a:t>
            </a:r>
            <a:r>
              <a:rPr lang="en-GB" dirty="0"/>
              <a:t> nature</a:t>
            </a:r>
          </a:p>
        </p:txBody>
      </p:sp>
    </p:spTree>
    <p:extLst>
      <p:ext uri="{BB962C8B-B14F-4D97-AF65-F5344CB8AC3E}">
        <p14:creationId xmlns:p14="http://schemas.microsoft.com/office/powerpoint/2010/main" val="1742031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kind of problems are we talking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Optimisation</a:t>
            </a:r>
          </a:p>
          <a:p>
            <a:r>
              <a:rPr lang="en-GB" dirty="0"/>
              <a:t>Machine learning</a:t>
            </a:r>
          </a:p>
          <a:p>
            <a:r>
              <a:rPr lang="en-GB" dirty="0"/>
              <a:t>Modelling</a:t>
            </a:r>
          </a:p>
          <a:p>
            <a:r>
              <a:rPr lang="en-GB" dirty="0"/>
              <a:t>Control</a:t>
            </a:r>
          </a:p>
          <a:p>
            <a:endParaRPr lang="en-GB" dirty="0"/>
          </a:p>
          <a:p>
            <a:r>
              <a:rPr lang="en-GB" dirty="0"/>
              <a:t>And others</a:t>
            </a:r>
          </a:p>
        </p:txBody>
      </p:sp>
    </p:spTree>
    <p:extLst>
      <p:ext uri="{BB962C8B-B14F-4D97-AF65-F5344CB8AC3E}">
        <p14:creationId xmlns:p14="http://schemas.microsoft.com/office/powerpoint/2010/main" val="3772228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</TotalTime>
  <Words>1029</Words>
  <Application>Microsoft Macintosh PowerPoint</Application>
  <PresentationFormat>On-screen Show (4:3)</PresentationFormat>
  <Paragraphs>154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Worksheet</vt:lpstr>
      <vt:lpstr>CSC3423 – Biologically-Inspired Computing L01 – Introduction to the module</vt:lpstr>
      <vt:lpstr>Outline</vt:lpstr>
      <vt:lpstr>Biology has many success stories</vt:lpstr>
      <vt:lpstr>Moving animals</vt:lpstr>
      <vt:lpstr>Feeding animals</vt:lpstr>
      <vt:lpstr>Ant colony</vt:lpstr>
      <vt:lpstr>Common features</vt:lpstr>
      <vt:lpstr>Nature-inspired computing</vt:lpstr>
      <vt:lpstr>What kind of problems are we talking about?</vt:lpstr>
      <vt:lpstr>Optimisation</vt:lpstr>
      <vt:lpstr>Optimisation</vt:lpstr>
      <vt:lpstr>Machine Learning</vt:lpstr>
      <vt:lpstr>Remember Matrix?</vt:lpstr>
      <vt:lpstr>What do you see in here?</vt:lpstr>
      <vt:lpstr>Modelling</vt:lpstr>
      <vt:lpstr>Control</vt:lpstr>
      <vt:lpstr>Bio-inspired algorithms</vt:lpstr>
      <vt:lpstr>Evolutionary Computation</vt:lpstr>
      <vt:lpstr>Swarm Intelligence</vt:lpstr>
      <vt:lpstr>Artificial Neural Networks</vt:lpstr>
      <vt:lpstr>Cellular Automata</vt:lpstr>
      <vt:lpstr>Applications of Cellular Automata</vt:lpstr>
      <vt:lpstr>DNA computing</vt:lpstr>
      <vt:lpstr>And many more!</vt:lpstr>
      <vt:lpstr>Admin bits</vt:lpstr>
      <vt:lpstr>Changes since last year</vt:lpstr>
      <vt:lpstr>Questions?</vt:lpstr>
    </vt:vector>
  </TitlesOfParts>
  <Company>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CSC3424 – Bio-computing L02 – Introduction to Machine Learning and the coursework</dc:title>
  <dc:creator>Jaume Bacardit</dc:creator>
  <cp:lastModifiedBy>Jaume Bacardit</cp:lastModifiedBy>
  <cp:revision>38</cp:revision>
  <dcterms:created xsi:type="dcterms:W3CDTF">2014-09-28T14:02:04Z</dcterms:created>
  <dcterms:modified xsi:type="dcterms:W3CDTF">2019-09-25T13:53:04Z</dcterms:modified>
</cp:coreProperties>
</file>